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0" r:id="rId3"/>
    <p:sldId id="306" r:id="rId4"/>
    <p:sldId id="291" r:id="rId5"/>
    <p:sldId id="292" r:id="rId6"/>
    <p:sldId id="285" r:id="rId7"/>
    <p:sldId id="260" r:id="rId8"/>
    <p:sldId id="282" r:id="rId9"/>
    <p:sldId id="290" r:id="rId10"/>
    <p:sldId id="293" r:id="rId11"/>
    <p:sldId id="307" r:id="rId12"/>
    <p:sldId id="294" r:id="rId13"/>
    <p:sldId id="295" r:id="rId14"/>
    <p:sldId id="296" r:id="rId15"/>
    <p:sldId id="298" r:id="rId16"/>
    <p:sldId id="308" r:id="rId17"/>
    <p:sldId id="309" r:id="rId18"/>
    <p:sldId id="310" r:id="rId19"/>
    <p:sldId id="311" r:id="rId20"/>
    <p:sldId id="2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69EA-1AD9-401C-80AB-A9C2276E43B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72D2-FBB3-45B9-8089-06B138CF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C7FA-2FA2-4C63-A95F-348FF36F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92D-DB09-47DC-9E61-8EC0E3F0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9CBC-A80C-4146-BAA7-E2EEC5D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FC60-18EB-40FA-AA3D-AFF4D61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5359-732F-4AB2-B6A7-08B3AF3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D66-B958-4B5E-BAB8-1EB7939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57C4-A6B2-4699-B27D-8F0E8062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9A1-21B1-4C70-8C99-D2060788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33B1-9DCD-45D9-83AE-1065C4AC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B156-0DA5-4F21-A73E-C1D60480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B710E-6AE8-40DC-A55D-F38EAAB14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7E317-1865-4763-828D-A2D65E73A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C56E-E146-4B56-9BBB-D543B01C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7C63-9EEA-4610-AC00-B7F53709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B0B2-A5C9-468A-8929-56D6AE11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6973-12A5-4280-B29B-CF5C4EB7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89BE-2F98-4C93-AD8C-68946804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33D6-CCB5-4BFA-BFA3-CE8CA3B0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B3D9-435C-4E3B-A9B4-9A24EECC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1DF-0673-4E36-8A0D-4105B9C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CED-A355-4B9D-A6EF-1529C479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F6F-9446-44BA-A5E9-0C68E9A4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EDC0-51AA-46E7-9AF7-419B222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246E-A55E-4859-B9E3-5DAE58F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ABD-6ED7-41C9-8022-2850585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CC0-2C7B-451D-89A3-52EAFD3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2BD8-4F22-4448-8FA9-B520F824A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2861-6C11-4466-A833-907861F6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3CE-44DD-4FE6-A6C3-B040822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DC06-24A2-4FE5-91AE-52DB769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807-151F-40A6-9AEF-91D2B47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C62-9F4F-4325-A9F3-EEC5306D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F1A84-7E95-4449-B3F3-C8C45E50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D9DBA-9AEB-41E7-AD47-3A330216F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83BD7-DAEC-482E-96BF-904FD718B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5274-AFEA-46BD-8B8F-F4C62DAE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F8810-DC9B-4DC7-AB52-0544D1F8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683D3-726C-404F-BE12-B7AE46E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929E7-7BD2-4D3D-BEAD-E53991F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1DE6-9273-41D0-8724-1B1BE77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C27F0-FCDB-48EC-97E4-9871F59B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1ED5F-D313-4EFB-B65B-98588B7E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FD7FF-4F01-49C0-AC03-FA37C7F4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4D1C2-817D-45A5-95C8-680BBB68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A5D8-A23C-4E23-BF70-71B84A5C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6E31-F071-46E7-A5E9-A853AFA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3E2-D977-4B46-999E-3C41B31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A6B9-3481-43D7-B424-9BAEA7A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D651-8B32-4388-9F32-37DF953A2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6ECF-A042-4725-AC50-A90C486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740F-DADC-4C97-A7BB-94C92848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7D43-A929-4F0F-B4F6-DF36FB0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94AA-7402-45F6-85DB-2BE6765E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534F8-20FB-4CC8-BFAF-47D6ADE07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38478-34C0-4106-B66A-3D63CF7C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1583-4CEE-4631-AE35-20D7E9B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92363-DCEF-4E3B-89DE-AE6C7A70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043-B6B2-4D66-9DAC-5BF7A9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14E79-237D-4442-9931-21D6F148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719B-65E1-492A-AEC6-D8A04548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C934-6CD7-4797-919E-5D71C4FD5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0C31-DC00-4FB4-B519-C97DB5012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0DDE-3DC2-4E1B-BF37-3A5E9CC7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736" y="2710643"/>
            <a:ext cx="9144000" cy="3552134"/>
          </a:xfrm>
        </p:spPr>
        <p:txBody>
          <a:bodyPr>
            <a:normAutofit/>
          </a:bodyPr>
          <a:lstStyle/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Az Eu Jogrendszere</a:t>
            </a:r>
          </a:p>
          <a:p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INITB13</a:t>
            </a:r>
            <a:r>
              <a:rPr lang="hu-HU" b="1" i="1" u="sng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Dr. Szirbik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, LL.M.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2019.10.07.</a:t>
            </a: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hatálya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teszi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magánszemélyek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haladéktalanul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hivatkozzanak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rendelkezésekre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előtt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kizárólag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bizonyos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aktusok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vonatkozásában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érvényes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Emellett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számos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feltételhez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kötött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hatálya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elsőbbségi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elvvel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együtt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egyik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alapelve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Az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alakította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teszi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magánszemélyek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bíróságok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előtt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közvetlenül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hivatkozhassanak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jogra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függetlenül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jogukban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meglévő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szövegek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létezésétől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06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hatálya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elve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így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biztosítja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országokban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való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alkalmazhatóságát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hatékonyságát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Ugyanakkor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alkalmazhatóságához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több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szükséges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feltételt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határozott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meg.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hatálya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kizárólag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magánszemély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ország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közötti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viszonyokat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is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érintheti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de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ezt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lehet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terjeszteni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magánszemély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egymás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közötti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kapcsolatára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36520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Loos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hatályát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1963.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ügyben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ítéletben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alakította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ítéletben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kimondja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nemcsak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kötelezettségeket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keletkeztet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számára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jogokat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alapít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magánszemélyek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részére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magánszemélyek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tehát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élhetnek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ezzel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jogukkal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jogszabályokra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közvetlenül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hivatkozhatnak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bíróságok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tehát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szükséges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vonatkozó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jogszabályt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átvegye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saját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jogrendszerébe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71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Horizontális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vertikális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aspektusa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van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vertikális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horizontális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vertikális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magánszemélyek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országok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közötti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kapcsolatokban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játszik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szerepet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jelenti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magánszemélyek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hivatkozhatnak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országgal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szemben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horizontális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magánszemélyek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egymás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közötti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kapcsolataiban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játszik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szerepet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jelenti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magánszemélyek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másik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magánszeméllyel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szemben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hivatkozhatnak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érintett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típusa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szerint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teljes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vagyis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horizontális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vertikális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részleges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vertikális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korlátozódva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fogadta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el.</a:t>
            </a:r>
          </a:p>
        </p:txBody>
      </p:sp>
    </p:spTree>
    <p:extLst>
      <p:ext uri="{BB962C8B-B14F-4D97-AF65-F5344CB8AC3E}">
        <p14:creationId xmlns:p14="http://schemas.microsoft.com/office/powerpoint/2010/main" val="21635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feltételei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elsődleges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esetében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Ami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elsődleges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vagyis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jogrendszer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hierarchiájának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csúcsán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álló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szövegeket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elvét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Van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Gend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Loos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mondta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Mindazonáltal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feltételként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szabta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kötelezettségeknek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pontosnak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világosnak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feltétel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nélkülinek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kiegészítő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intézkedést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igénylőnek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lenniük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Becker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(1982.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január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19-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megtagadja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mivel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országok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mozgástérrel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rendelkeznek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érintett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rendelkezés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végrehajtásával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kapcsolatban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(a Kaefer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Procacci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1990.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december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12-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bármilyen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kicsi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legyen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mozgástér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15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feltételei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másodlagos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elve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másodlagos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jogból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eredő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vagyis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intézmények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által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alapító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szerződések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aktusokat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érinti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terjedelme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u="sng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2200" b="1" u="sng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22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u="sng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22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u="sng" dirty="0" err="1">
                <a:solidFill>
                  <a:schemeClr val="accent4">
                    <a:lumMod val="75000"/>
                  </a:schemeClr>
                </a:solidFill>
              </a:rPr>
              <a:t>típusától</a:t>
            </a:r>
            <a:r>
              <a:rPr lang="en-US" sz="22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u="sng" dirty="0" err="1">
                <a:solidFill>
                  <a:schemeClr val="accent4">
                    <a:lumMod val="75000"/>
                  </a:schemeClr>
                </a:solidFill>
              </a:rPr>
              <a:t>függ</a:t>
            </a:r>
            <a:r>
              <a:rPr lang="en-US" sz="2200" b="1" u="sng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788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feltételei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másodlagos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Rendelet</a:t>
            </a:r>
            <a:r>
              <a:rPr lang="hu-HU" sz="2200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hu-HU" sz="2200" dirty="0">
                <a:solidFill>
                  <a:schemeClr val="accent4">
                    <a:lumMod val="75000"/>
                  </a:schemeClr>
                </a:solidFill>
              </a:rPr>
              <a:t>a rendeletek mindig közvetlen hatállyal bírnak. Az EU működéséről szóló szerződés 288. cikke kimondja, hogy a rendeletek közvetlenül alkalmazandók az uniós országokban. A </a:t>
            </a:r>
            <a:r>
              <a:rPr lang="hu-HU" sz="2200" dirty="0" err="1">
                <a:solidFill>
                  <a:schemeClr val="accent4">
                    <a:lumMod val="75000"/>
                  </a:schemeClr>
                </a:solidFill>
              </a:rPr>
              <a:t>Politi</a:t>
            </a:r>
            <a:r>
              <a:rPr lang="hu-HU" sz="2200" dirty="0">
                <a:solidFill>
                  <a:schemeClr val="accent4">
                    <a:lumMod val="75000"/>
                  </a:schemeClr>
                </a:solidFill>
              </a:rPr>
              <a:t> ügyben 1971. december 14-én hozott ítéletben a Bíróság kimondja, hogy ebben az esetben teljes közvetlen hatályról van szó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22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47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feltételei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másodlagos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Irányelv: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irányelv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országoknak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címzett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amelyet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országoknak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át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ültetniük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saját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jogukba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mindazonáltal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bizonyos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esetekben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magánszemélyek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jogainak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védelme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érdekében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elismeri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irányelvek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hatályát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Ennek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ítélkezési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gyakorlatában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kimondta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irányelvek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hatállyal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bírnak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abban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ha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feltétel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nélküliek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világosak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pontosak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valamint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ha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országok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irányelvet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ültették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át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határidőn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jogukba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(a Van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Duyn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1974.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december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4-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én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ítélet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).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ugyanakkor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kizárólag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vertikális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lehet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;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országok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kötelesek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végrehajtani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irányelveket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hivatkozhatnak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azokra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magánszeméllyel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szemben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(a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Ratti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1979.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április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5-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én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ítélet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).</a:t>
            </a:r>
            <a:endParaRPr lang="en-US" sz="22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12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feltételei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másodlagos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Határozat: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határozatnak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akkor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lehet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amennyiben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címzettjeként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országot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jelöli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meg.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Ebben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határozatnak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kizárólag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vertikális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hatályát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ismeri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el (a Hansa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Fleisch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1992.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november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10-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én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ítélet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).</a:t>
            </a:r>
            <a:endParaRPr lang="en-US" sz="22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0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feltételei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másodlagos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2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Nemzetközi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megállapodások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Demirel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1987.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szeptember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30-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én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ítéletben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elismerte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bizonyos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nemzetközi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megállapodásoknak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Van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Gend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Loos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ítéletben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meghatározott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kritériumok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van.</a:t>
            </a:r>
          </a:p>
          <a:p>
            <a:pPr algn="just"/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Vélemények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ajánlások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vélemények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ajánlások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rendelkeznek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kötelező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erővel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Ennek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nincsen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hatályuk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Ugyanakkor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: “soft law”,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akárcsak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nemzetközi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jogban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vagyis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helyett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közvetett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lehetséges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0231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7637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078038"/>
            <a:ext cx="9144000" cy="3448619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Ismétlő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kérdés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Milyen jogforrások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t ismer a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nemzetközi jogban, különös tekintettel az íratlan jogforrásokra?</a:t>
            </a:r>
            <a:endParaRPr lang="hu-HU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39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Köszönöm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figyelmüket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7637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078038"/>
            <a:ext cx="9144000" cy="3448619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Az európai jog elsőbbsége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Az elsőbbség elve értelmében az európai jog a tagállamok nemzeti jogai felett áll. Az elsőbbség elve minden kötelező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erejű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 európai jogi aktusra érvényes. Ennek megfelelően a tagállamok nem alkalmazhatnak az európai joggal ellentétes nemzeti rendelkezést.</a:t>
            </a:r>
          </a:p>
          <a:p>
            <a:pPr algn="just"/>
            <a:endParaRPr lang="hu-HU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1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016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8" y="2183569"/>
            <a:ext cx="10357449" cy="2333167"/>
          </a:xfrm>
        </p:spPr>
        <p:txBody>
          <a:bodyPr>
            <a:normAutofit/>
          </a:bodyPr>
          <a:lstStyle/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elsőbbség elve 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biztosítja az európai jognak a nemzeti jogok feletti felsőbbrendűségét. Ez az európai jog egyik alapelve. A közvetlen hatály elvéhez hasonlóan az elsőbbség elvét sem tartalmazzák a szerződések, hanem az Európai Unió Bírósága alakította ki.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7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90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06397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Costa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kontra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Enel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Costa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kontra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Enel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ügyben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1964.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július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15-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alakította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elsőbbség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elvét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Ebben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kimondja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intézmények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által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alkotott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beépül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tagállamok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jogrendszerébe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amelyek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kötelesek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tiszteletben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tartani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tehát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elsőbbséget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élvez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felett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amennyiben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szabály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rendelkezéssel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ellentétes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lenne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úgy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tagállamok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rendelkezést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kötelesek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jog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válik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érvénytelenné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helyezik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kívül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de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kötelező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erejét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felfüggesztik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434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21101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150234"/>
          </a:xfrm>
        </p:spPr>
        <p:txBody>
          <a:bodyPr>
            <a:normAutofit/>
          </a:bodyPr>
          <a:lstStyle/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Bíróság később pontosította, hogy függetlenül attól, hogy valamely nemzeti jogi aktust az érintett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európai jogi aktus előtt vagy után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fogadták el, az európai jog elsőbbsége valamennyi nemzeti jogi aktusra alkalmazandó.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nemzeti joggal szemben felsőbbrendűvé vált az európai jog, az elsőbbség elve tehát az európai jog által azonos jogvédelmet biztosít minden állampolgár számára az EU területén.</a:t>
            </a:r>
          </a:p>
        </p:txBody>
      </p:sp>
    </p:spTree>
    <p:extLst>
      <p:ext uri="{BB962C8B-B14F-4D97-AF65-F5344CB8AC3E}">
        <p14:creationId xmlns:p14="http://schemas.microsoft.com/office/powerpoint/2010/main" val="354302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44104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070340"/>
            <a:ext cx="9144000" cy="4491485"/>
          </a:xfrm>
        </p:spPr>
        <p:txBody>
          <a:bodyPr>
            <a:normAutofit/>
          </a:bodyPr>
          <a:lstStyle/>
          <a:p>
            <a:pPr algn="just"/>
            <a:r>
              <a:rPr lang="hu-HU" sz="2000" b="1" dirty="0">
                <a:solidFill>
                  <a:schemeClr val="accent4">
                    <a:lumMod val="75000"/>
                  </a:schemeClr>
                </a:solidFill>
              </a:rPr>
              <a:t>Az elsőbbség elv alkalmazásának terjedelme </a:t>
            </a:r>
          </a:p>
          <a:p>
            <a:pPr algn="just"/>
            <a:r>
              <a:rPr lang="hu-HU" sz="2000" dirty="0">
                <a:solidFill>
                  <a:schemeClr val="accent4">
                    <a:lumMod val="75000"/>
                  </a:schemeClr>
                </a:solidFill>
              </a:rPr>
              <a:t>Az európai jog nemzeti jogok feletti elsőbbsége abszolút. Következésképp valamennyi kötelező </a:t>
            </a:r>
            <a:r>
              <a:rPr lang="hu-HU" sz="2000" dirty="0" err="1">
                <a:solidFill>
                  <a:schemeClr val="accent4">
                    <a:lumMod val="75000"/>
                  </a:schemeClr>
                </a:solidFill>
              </a:rPr>
              <a:t>erejű</a:t>
            </a:r>
            <a:r>
              <a:rPr lang="hu-HU" sz="2000" dirty="0">
                <a:solidFill>
                  <a:schemeClr val="accent4">
                    <a:lumMod val="75000"/>
                  </a:schemeClr>
                </a:solidFill>
              </a:rPr>
              <a:t> európai jogi aktus elsőbbséget élvez, </a:t>
            </a:r>
            <a:r>
              <a:rPr lang="hu-HU" sz="2000" b="1" dirty="0">
                <a:solidFill>
                  <a:schemeClr val="accent4">
                    <a:lumMod val="75000"/>
                  </a:schemeClr>
                </a:solidFill>
              </a:rPr>
              <a:t>függetlenül attól, hogy az elsődleges jogból vagy a másodlagos jogból származik-e.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Ugyanígy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jellegétől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függetlenül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alárendelt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ennek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elvnek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törvény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rendelet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végzés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rendelkezés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körlevél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stb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függetlenül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attól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aktusokat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tagállam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végrehajtó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törvényhozó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hatalma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alkotta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bíróságok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alárendeltek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elsőbbség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elvének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bíróságok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által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alkotott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jognak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ítélkezési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gyakorlatnak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tiszteletben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tartania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jogot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55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563591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394339"/>
            <a:ext cx="9144000" cy="378217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álláspontja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szerint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alkotmányok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alárendeltek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elsőbbség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elvének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tagállami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bírák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feladata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tehát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ne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alkalmazzák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joggal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ellentétes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alkotmány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rendelkezéseit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Példa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német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hadsereg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toborozási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gyakorlata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4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elv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tiszteletben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tartásának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kötelezettjei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közvetlen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hatály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elvének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mintájára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is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ellenőrzi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elsőbbség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elvének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megfelelő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alkalmazását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alapító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szerződésekben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meghatározott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különböző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keresetindítási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lehetőségekre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például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kötelezettségszegés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megállapítása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iránti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keresetre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alapított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határozataival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szankcionálhatja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azokat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tagállamokat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amelyek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tartják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tiszteletben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elsőbbség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elvét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tagállami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bírák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kötelesek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betartatni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elsőbbség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elvét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tagállami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bírák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adott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előzetes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döntéshozatali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eszközével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élhetnek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amennyiben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kétségeik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merülnek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elv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alkalmazásával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kapcsolatban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 1990.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június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19-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hozott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ítéletében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(Factortame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ügy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)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kimondta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jogszabály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érvényességének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ellenőrzése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iránt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indított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előzetes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döntéshozatali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esetén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joghatóság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köteles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azonnal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felfüggeszteni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nemzeti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jogszabály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alkalmazását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mindaddig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amíg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kézhez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kapja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által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megoldást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ítéletet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amelyet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ügy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érdemében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hoz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92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1438</Words>
  <Application>Microsoft Office PowerPoint</Application>
  <PresentationFormat>Szélesvásznú</PresentationFormat>
  <Paragraphs>80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PowerPoint-bemutató</vt:lpstr>
      <vt:lpstr>Szirbik, EU Jogrendszere </vt:lpstr>
      <vt:lpstr>Szirbik, EU Jogrendszere </vt:lpstr>
      <vt:lpstr>Szirbik, EU Jogrendszere </vt:lpstr>
      <vt:lpstr>Szirbik, EU Jogrendszere </vt:lpstr>
      <vt:lpstr> Szirbik, EU Jogrendszere</vt:lpstr>
      <vt:lpstr> Szirbik, EU Jogrendszere</vt:lpstr>
      <vt:lpstr>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Köszönöm a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UNIVERSITY OF PUBLIC SERVICE</dc:title>
  <dc:creator>Szirbik Miklos</dc:creator>
  <cp:lastModifiedBy>Tanterem</cp:lastModifiedBy>
  <cp:revision>70</cp:revision>
  <dcterms:created xsi:type="dcterms:W3CDTF">2019-02-07T17:10:18Z</dcterms:created>
  <dcterms:modified xsi:type="dcterms:W3CDTF">2019-11-11T10:33:04Z</dcterms:modified>
</cp:coreProperties>
</file>